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78" r:id="rId2"/>
    <p:sldId id="645" r:id="rId3"/>
    <p:sldId id="646" r:id="rId4"/>
    <p:sldId id="647" r:id="rId5"/>
    <p:sldId id="613" r:id="rId6"/>
    <p:sldId id="636" r:id="rId7"/>
    <p:sldId id="637" r:id="rId8"/>
    <p:sldId id="631" r:id="rId9"/>
    <p:sldId id="638" r:id="rId10"/>
    <p:sldId id="639" r:id="rId11"/>
    <p:sldId id="649" r:id="rId12"/>
    <p:sldId id="640" r:id="rId13"/>
    <p:sldId id="650" r:id="rId14"/>
    <p:sldId id="633" r:id="rId15"/>
    <p:sldId id="641" r:id="rId16"/>
    <p:sldId id="642" r:id="rId17"/>
    <p:sldId id="643" r:id="rId18"/>
    <p:sldId id="644" r:id="rId19"/>
    <p:sldId id="622" r:id="rId20"/>
  </p:sldIdLst>
  <p:sldSz cx="9144000" cy="6858000" type="screen4x3"/>
  <p:notesSz cx="6858000" cy="9686925"/>
  <p:defaultTextStyle>
    <a:defPPr>
      <a:defRPr lang="ru-RU"/>
    </a:defPPr>
    <a:lvl1pPr algn="ctr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4A0BA"/>
    <a:srgbClr val="B1BACD"/>
    <a:srgbClr val="00B050"/>
    <a:srgbClr val="012878"/>
    <a:srgbClr val="0070C0"/>
    <a:srgbClr val="012679"/>
    <a:srgbClr val="3B6487"/>
    <a:srgbClr val="00B0F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2" autoAdjust="0"/>
    <p:restoredTop sz="99389" autoAdjust="0"/>
  </p:normalViewPr>
  <p:slideViewPr>
    <p:cSldViewPr>
      <p:cViewPr varScale="1">
        <p:scale>
          <a:sx n="116" d="100"/>
          <a:sy n="116" d="100"/>
        </p:scale>
        <p:origin x="1410" y="108"/>
      </p:cViewPr>
      <p:guideLst>
        <p:guide orient="horz" pos="754"/>
        <p:guide orient="horz" pos="3929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149" y="-82"/>
      </p:cViewPr>
      <p:guideLst>
        <p:guide orient="horz" pos="305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907" cy="48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algn="l" defTabSz="9080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094" y="0"/>
            <a:ext cx="2970303" cy="48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algn="r" defTabSz="9080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01571"/>
            <a:ext cx="2971907" cy="48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algn="l" defTabSz="9080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094" y="9201571"/>
            <a:ext cx="2970303" cy="48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algn="r" defTabSz="9080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3898ED32-B9E5-42CC-AA82-2CCEB2517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3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907" cy="48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algn="l" defTabSz="9080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094" y="0"/>
            <a:ext cx="2970303" cy="48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algn="r" defTabSz="9080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5488"/>
            <a:ext cx="4845050" cy="3633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42" y="4600786"/>
            <a:ext cx="5486721" cy="436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1571"/>
            <a:ext cx="2971907" cy="48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algn="l" defTabSz="9080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094" y="9201571"/>
            <a:ext cx="2970303" cy="48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algn="r" defTabSz="9080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2B2D83E4-6F96-441F-BF9C-0B5C1B980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63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881" y="1928802"/>
            <a:ext cx="7986319" cy="1470025"/>
          </a:xfrm>
        </p:spPr>
        <p:txBody>
          <a:bodyPr/>
          <a:lstStyle>
            <a:lvl1pPr algn="l">
              <a:defRPr sz="2800" b="1">
                <a:solidFill>
                  <a:srgbClr val="3B6487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5" y="3714752"/>
            <a:ext cx="8001056" cy="1752600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500034" y="5786454"/>
            <a:ext cx="8058150" cy="94456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90000" tIns="46800" rIns="90000" bIns="3600"/>
          <a:lstStyle/>
          <a:p>
            <a:pPr algn="just"/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Настоящий документ является внутренним документом ОАО </a:t>
            </a:r>
            <a:r>
              <a:rPr lang="ru-RU" sz="900" b="0" dirty="0" smtClean="0">
                <a:latin typeface="Times New Roman" pitchFamily="18" charset="0"/>
                <a:cs typeface="Times New Roman" pitchFamily="18" charset="0"/>
              </a:rPr>
              <a:t>«Аэрофлот – Российские авиалинии» </a:t>
            </a: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и содержит конфиденциальную информацию, касающуюся бизнеса и текущего состояния ОАО </a:t>
            </a:r>
            <a:r>
              <a:rPr lang="ru-RU" sz="900" b="0" dirty="0" smtClean="0">
                <a:latin typeface="Times New Roman" pitchFamily="18" charset="0"/>
                <a:cs typeface="Times New Roman" pitchFamily="18" charset="0"/>
              </a:rPr>
              <a:t>«Аэрофлот – Российские авиалинии» </a:t>
            </a: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и ее дочерних и зависимых компаний. Вся информация, содержащаяся в настоящем документе, является собственностью ОАО </a:t>
            </a:r>
            <a:r>
              <a:rPr lang="ru-RU" sz="900" b="0" dirty="0" smtClean="0">
                <a:latin typeface="Times New Roman" pitchFamily="18" charset="0"/>
                <a:cs typeface="Times New Roman" pitchFamily="18" charset="0"/>
              </a:rPr>
              <a:t>«Аэрофлот – Российские авиалинии». </a:t>
            </a: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Передача данного документа какому–либо стороннему лицу неправомочна. Любое дублирование данного документа частично или полностью без предварительного разрешения </a:t>
            </a:r>
            <a:r>
              <a:rPr lang="ru-RU" sz="900" b="0" dirty="0" smtClean="0">
                <a:latin typeface="Times New Roman" pitchFamily="18" charset="0"/>
                <a:cs typeface="Times New Roman" pitchFamily="18" charset="0"/>
              </a:rPr>
              <a:t>«Аэрофлот – Российские авиалинии» </a:t>
            </a: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строго запрещается.</a:t>
            </a:r>
          </a:p>
          <a:p>
            <a:pPr algn="just"/>
            <a:endParaRPr lang="ru-RU" sz="9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Настоящий документ был использован для сопровождения устного доклада и не содержит полного изложения данной темы.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4877A-9AC2-4949-9887-633175F8C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1058A-2AEB-49F0-80AF-248E04516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74C28-2128-460B-B97F-D7FD4E45A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DC31F-2B59-481B-B0A6-459CE2E5C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94F1F-7E52-4030-AA4D-3EB10A943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F2C15-30F9-4F11-A5E3-1101F8E7D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22"/>
            <a:ext cx="6286544" cy="928686"/>
          </a:xfrm>
        </p:spPr>
        <p:txBody>
          <a:bodyPr/>
          <a:lstStyle>
            <a:lvl1pPr algn="l">
              <a:defRPr sz="2400" b="1">
                <a:solidFill>
                  <a:schemeClr val="accent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24" y="6429396"/>
            <a:ext cx="1071570" cy="35719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ED0CE-2150-4420-8E9A-A83084150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AD585-D628-4D63-B43D-33CF22FDB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E87AE-256F-4503-8935-26EAE9532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24" y="6429396"/>
            <a:ext cx="107157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83984A4E-D211-46D2-8E9A-71E8999E19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422510" y="1052736"/>
            <a:ext cx="8220400" cy="2796342"/>
          </a:xfrm>
        </p:spPr>
        <p:txBody>
          <a:bodyPr/>
          <a:lstStyle/>
          <a:p>
            <a:r>
              <a:rPr lang="ru-RU" dirty="0" smtClean="0">
                <a:solidFill>
                  <a:srgbClr val="012878"/>
                </a:solidFill>
                <a:latin typeface="+mj-lt"/>
              </a:rPr>
              <a:t/>
            </a:r>
            <a:br>
              <a:rPr lang="ru-RU" dirty="0" smtClean="0">
                <a:solidFill>
                  <a:srgbClr val="012878"/>
                </a:solidFill>
                <a:latin typeface="+mj-lt"/>
              </a:rPr>
            </a:br>
            <a:r>
              <a:rPr lang="en-US" dirty="0" smtClean="0">
                <a:solidFill>
                  <a:srgbClr val="012878"/>
                </a:solidFill>
                <a:latin typeface="+mj-lt"/>
              </a:rPr>
              <a:t>Report of Marketing activities with sales agent by using marketing funds            </a:t>
            </a:r>
            <a:r>
              <a:rPr lang="ru-RU" dirty="0" smtClean="0">
                <a:solidFill>
                  <a:srgbClr val="012878"/>
                </a:solidFill>
                <a:latin typeface="+mj-lt"/>
              </a:rPr>
              <a:t> </a:t>
            </a:r>
            <a:r>
              <a:rPr lang="ru-RU" dirty="0">
                <a:solidFill>
                  <a:srgbClr val="012878"/>
                </a:solidFill>
                <a:latin typeface="+mj-lt"/>
              </a:rPr>
              <a:t/>
            </a:r>
            <a:br>
              <a:rPr lang="ru-RU" dirty="0">
                <a:solidFill>
                  <a:srgbClr val="012878"/>
                </a:solidFill>
                <a:latin typeface="+mj-lt"/>
              </a:rPr>
            </a:br>
            <a:r>
              <a:rPr lang="ru-RU" dirty="0" smtClean="0">
                <a:solidFill>
                  <a:srgbClr val="012878"/>
                </a:solidFill>
                <a:latin typeface="+mj-lt"/>
              </a:rPr>
              <a:t/>
            </a:r>
            <a:br>
              <a:rPr lang="ru-RU" dirty="0" smtClean="0">
                <a:solidFill>
                  <a:srgbClr val="012878"/>
                </a:solidFill>
                <a:latin typeface="+mj-lt"/>
              </a:rPr>
            </a:br>
            <a:endParaRPr lang="ru-RU" sz="1400" dirty="0">
              <a:solidFill>
                <a:srgbClr val="012878"/>
              </a:solidFill>
              <a:latin typeface="+mj-lt"/>
            </a:endParaRPr>
          </a:p>
        </p:txBody>
      </p:sp>
      <p:sp>
        <p:nvSpPr>
          <p:cNvPr id="3" name="Заголовок 7"/>
          <p:cNvSpPr txBox="1">
            <a:spLocks/>
          </p:cNvSpPr>
          <p:nvPr/>
        </p:nvSpPr>
        <p:spPr bwMode="auto">
          <a:xfrm>
            <a:off x="539551" y="3697374"/>
            <a:ext cx="7986319" cy="279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B6487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kern="0" dirty="0" smtClean="0">
                <a:solidFill>
                  <a:srgbClr val="012878"/>
                </a:solidFill>
                <a:latin typeface="+mj-lt"/>
              </a:rPr>
              <a:t/>
            </a:r>
            <a:br>
              <a:rPr lang="ru-RU" kern="0" dirty="0" smtClean="0">
                <a:solidFill>
                  <a:srgbClr val="012878"/>
                </a:solidFill>
                <a:latin typeface="+mj-lt"/>
              </a:rPr>
            </a:br>
            <a:r>
              <a:rPr lang="en-US" sz="2400" dirty="0" smtClean="0">
                <a:solidFill>
                  <a:srgbClr val="012878"/>
                </a:solidFill>
                <a:latin typeface="+mj-lt"/>
              </a:rPr>
              <a:t>Agent’s name</a:t>
            </a:r>
            <a:r>
              <a:rPr lang="sk-SK" sz="2400" dirty="0" smtClean="0">
                <a:solidFill>
                  <a:srgbClr val="012878"/>
                </a:solidFill>
                <a:latin typeface="+mj-lt"/>
              </a:rPr>
              <a:t> </a:t>
            </a:r>
            <a:r>
              <a:rPr lang="sk-SK" sz="2400" b="0" dirty="0" smtClean="0">
                <a:solidFill>
                  <a:srgbClr val="012878"/>
                </a:solidFill>
                <a:latin typeface="+mj-lt"/>
              </a:rPr>
              <a:t>pelicantravel.com</a:t>
            </a:r>
            <a:r>
              <a:rPr lang="ru-RU" sz="2400" b="0" dirty="0" smtClean="0">
                <a:solidFill>
                  <a:srgbClr val="012878"/>
                </a:solidFill>
                <a:latin typeface="+mj-lt"/>
              </a:rPr>
              <a:t/>
            </a:r>
            <a:br>
              <a:rPr lang="ru-RU" sz="2400" b="0" dirty="0" smtClean="0">
                <a:solidFill>
                  <a:srgbClr val="012878"/>
                </a:solidFill>
                <a:latin typeface="+mj-lt"/>
              </a:rPr>
            </a:br>
            <a:r>
              <a:rPr lang="en-US" sz="2400" dirty="0" smtClean="0">
                <a:solidFill>
                  <a:srgbClr val="012878"/>
                </a:solidFill>
                <a:latin typeface="+mj-lt"/>
              </a:rPr>
              <a:t>Country</a:t>
            </a:r>
            <a:r>
              <a:rPr lang="ru-RU" sz="2400" dirty="0" smtClean="0">
                <a:solidFill>
                  <a:srgbClr val="012878"/>
                </a:solidFill>
                <a:latin typeface="+mj-lt"/>
              </a:rPr>
              <a:t>, </a:t>
            </a:r>
            <a:r>
              <a:rPr lang="en-US" sz="2400" dirty="0" smtClean="0">
                <a:solidFill>
                  <a:srgbClr val="012878"/>
                </a:solidFill>
                <a:latin typeface="+mj-lt"/>
              </a:rPr>
              <a:t>city  </a:t>
            </a:r>
            <a:r>
              <a:rPr lang="sk-SK" sz="2400" b="0" dirty="0" smtClean="0">
                <a:solidFill>
                  <a:srgbClr val="012878"/>
                </a:solidFill>
                <a:latin typeface="+mj-lt"/>
              </a:rPr>
              <a:t>Czech </a:t>
            </a:r>
            <a:r>
              <a:rPr lang="sk-SK" sz="2400" b="0" dirty="0" err="1" smtClean="0">
                <a:solidFill>
                  <a:srgbClr val="012878"/>
                </a:solidFill>
                <a:latin typeface="+mj-lt"/>
              </a:rPr>
              <a:t>Rep</a:t>
            </a:r>
            <a:r>
              <a:rPr lang="sk-SK" sz="2400" b="0" dirty="0" smtClean="0">
                <a:solidFill>
                  <a:srgbClr val="012878"/>
                </a:solidFill>
                <a:latin typeface="+mj-lt"/>
              </a:rPr>
              <a:t>., Prague</a:t>
            </a:r>
            <a:r>
              <a:rPr lang="ru-RU" sz="2400" b="0" dirty="0">
                <a:solidFill>
                  <a:srgbClr val="012878"/>
                </a:solidFill>
                <a:latin typeface="+mj-lt"/>
              </a:rPr>
              <a:t/>
            </a:r>
            <a:br>
              <a:rPr lang="ru-RU" sz="2400" b="0" dirty="0">
                <a:solidFill>
                  <a:srgbClr val="012878"/>
                </a:solidFill>
                <a:latin typeface="+mj-lt"/>
              </a:rPr>
            </a:br>
            <a:r>
              <a:rPr lang="en-US" sz="2400" dirty="0" smtClean="0">
                <a:solidFill>
                  <a:srgbClr val="012878"/>
                </a:solidFill>
                <a:latin typeface="+mj-lt"/>
              </a:rPr>
              <a:t>Period </a:t>
            </a:r>
            <a:r>
              <a:rPr lang="sk-SK" sz="2400" b="0" dirty="0" smtClean="0">
                <a:solidFill>
                  <a:srgbClr val="012878"/>
                </a:solidFill>
                <a:latin typeface="+mj-lt"/>
              </a:rPr>
              <a:t>01/07/2018 – 3</a:t>
            </a:r>
            <a:r>
              <a:rPr lang="cs-CZ" sz="2400" b="0" dirty="0">
                <a:solidFill>
                  <a:srgbClr val="012878"/>
                </a:solidFill>
                <a:latin typeface="+mj-lt"/>
              </a:rPr>
              <a:t>1</a:t>
            </a:r>
            <a:r>
              <a:rPr lang="sk-SK" sz="2400" b="0" dirty="0" smtClean="0">
                <a:solidFill>
                  <a:srgbClr val="012878"/>
                </a:solidFill>
                <a:latin typeface="+mj-lt"/>
              </a:rPr>
              <a:t>/12/201</a:t>
            </a:r>
            <a:r>
              <a:rPr lang="cs-CZ" sz="2400" b="0" dirty="0" smtClean="0">
                <a:solidFill>
                  <a:srgbClr val="012878"/>
                </a:solidFill>
                <a:latin typeface="+mj-lt"/>
              </a:rPr>
              <a:t>8</a:t>
            </a:r>
            <a:r>
              <a:rPr lang="en-US" u="sng" dirty="0">
                <a:solidFill>
                  <a:srgbClr val="012878"/>
                </a:solidFill>
                <a:latin typeface="+mj-lt"/>
              </a:rPr>
              <a:t/>
            </a:r>
            <a:br>
              <a:rPr lang="en-US" u="sng" dirty="0">
                <a:solidFill>
                  <a:srgbClr val="012878"/>
                </a:solidFill>
                <a:latin typeface="+mj-lt"/>
              </a:rPr>
            </a:br>
            <a:r>
              <a:rPr lang="ru-RU" kern="0" dirty="0" smtClean="0">
                <a:solidFill>
                  <a:srgbClr val="012878"/>
                </a:solidFill>
                <a:latin typeface="+mj-lt"/>
              </a:rPr>
              <a:t/>
            </a:r>
            <a:br>
              <a:rPr lang="ru-RU" kern="0" dirty="0" smtClean="0">
                <a:solidFill>
                  <a:srgbClr val="012878"/>
                </a:solidFill>
                <a:latin typeface="+mj-lt"/>
              </a:rPr>
            </a:br>
            <a:r>
              <a:rPr lang="en-US" kern="0" dirty="0" smtClean="0">
                <a:solidFill>
                  <a:srgbClr val="012878"/>
                </a:solidFill>
                <a:latin typeface="+mj-lt"/>
              </a:rPr>
              <a:t>            </a:t>
            </a:r>
            <a:r>
              <a:rPr lang="ru-RU" kern="0" dirty="0" smtClean="0">
                <a:solidFill>
                  <a:srgbClr val="012878"/>
                </a:solidFill>
                <a:latin typeface="+mj-lt"/>
              </a:rPr>
              <a:t> </a:t>
            </a:r>
            <a:br>
              <a:rPr lang="ru-RU" kern="0" dirty="0" smtClean="0">
                <a:solidFill>
                  <a:srgbClr val="012878"/>
                </a:solidFill>
                <a:latin typeface="+mj-lt"/>
              </a:rPr>
            </a:br>
            <a:r>
              <a:rPr lang="ru-RU" kern="0" dirty="0" smtClean="0">
                <a:solidFill>
                  <a:srgbClr val="012878"/>
                </a:solidFill>
                <a:latin typeface="+mj-lt"/>
              </a:rPr>
              <a:t/>
            </a:r>
            <a:br>
              <a:rPr lang="ru-RU" kern="0" dirty="0" smtClean="0">
                <a:solidFill>
                  <a:srgbClr val="012878"/>
                </a:solidFill>
                <a:latin typeface="+mj-lt"/>
              </a:rPr>
            </a:br>
            <a:endParaRPr lang="ru-RU" sz="1400" kern="0" dirty="0">
              <a:solidFill>
                <a:srgbClr val="01287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99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HU </a:t>
            </a:r>
            <a:r>
              <a:rPr lang="cs-CZ" dirty="0" err="1" smtClean="0">
                <a:latin typeface="+mj-lt"/>
              </a:rPr>
              <a:t>newsletter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promo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8"/>
          <a:stretch/>
        </p:blipFill>
        <p:spPr>
          <a:xfrm>
            <a:off x="395536" y="1556792"/>
            <a:ext cx="3718432" cy="460851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4306799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HU </a:t>
            </a:r>
            <a:r>
              <a:rPr lang="cs-CZ" dirty="0" err="1" smtClean="0">
                <a:latin typeface="+mj-lt"/>
              </a:rPr>
              <a:t>newsletter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promo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25664"/>
            <a:ext cx="3031291" cy="486916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75350"/>
            <a:ext cx="3141117" cy="48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SU </a:t>
            </a:r>
            <a:r>
              <a:rPr lang="cs-CZ" dirty="0" err="1" smtClean="0">
                <a:latin typeface="+mj-lt"/>
              </a:rPr>
              <a:t>homepage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banners</a:t>
            </a:r>
            <a:r>
              <a:rPr lang="cs-CZ" dirty="0" smtClean="0">
                <a:latin typeface="+mj-lt"/>
              </a:rPr>
              <a:t> on pelikan.hu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97786"/>
            <a:ext cx="4320480" cy="252028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33056"/>
            <a:ext cx="4032448" cy="235226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933056"/>
            <a:ext cx="4072504" cy="237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SU </a:t>
            </a:r>
            <a:r>
              <a:rPr lang="cs-CZ" dirty="0" err="1" smtClean="0">
                <a:latin typeface="+mj-lt"/>
              </a:rPr>
              <a:t>homepage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banners</a:t>
            </a:r>
            <a:r>
              <a:rPr lang="cs-CZ" dirty="0" smtClean="0">
                <a:latin typeface="+mj-lt"/>
              </a:rPr>
              <a:t> on pelikan.hu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175592" cy="243576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0916"/>
            <a:ext cx="4043108" cy="235848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48" y="4070916"/>
            <a:ext cx="4043108" cy="23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+mj-lt"/>
              </a:rPr>
              <a:t>Articles</a:t>
            </a:r>
            <a:r>
              <a:rPr lang="cs-CZ" dirty="0" smtClean="0">
                <a:latin typeface="+mj-lt"/>
              </a:rPr>
              <a:t> on Repjegykiraly.hu 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49310"/>
            <a:ext cx="8605620" cy="527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+mj-lt"/>
              </a:rPr>
              <a:t>Articles</a:t>
            </a:r>
            <a:r>
              <a:rPr lang="cs-CZ" dirty="0" smtClean="0">
                <a:latin typeface="+mj-lt"/>
              </a:rPr>
              <a:t> on Repjegykiraly.hu 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4" y="1268760"/>
            <a:ext cx="7967315" cy="54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+mj-lt"/>
              </a:rPr>
              <a:t>Articles</a:t>
            </a:r>
            <a:r>
              <a:rPr lang="cs-CZ" dirty="0" smtClean="0">
                <a:latin typeface="+mj-lt"/>
              </a:rPr>
              <a:t> on Repjegykiraly.hu 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77514"/>
            <a:ext cx="8280920" cy="56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+mj-lt"/>
              </a:rPr>
              <a:t>Articles</a:t>
            </a:r>
            <a:r>
              <a:rPr lang="cs-CZ" dirty="0" smtClean="0">
                <a:latin typeface="+mj-lt"/>
              </a:rPr>
              <a:t> on Repjegykiraly.hu 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51181"/>
            <a:ext cx="7848798" cy="532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1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+mj-lt"/>
              </a:rPr>
              <a:t>Articles</a:t>
            </a:r>
            <a:r>
              <a:rPr lang="cs-CZ" dirty="0" smtClean="0">
                <a:latin typeface="+mj-lt"/>
              </a:rPr>
              <a:t> on Repjegykiraly.hu 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2787"/>
            <a:ext cx="8167024" cy="541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26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142844" y="71422"/>
            <a:ext cx="6286544" cy="928686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Comments/ recommendations/summary</a:t>
            </a:r>
            <a:endParaRPr lang="en-US" sz="2000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Obdĺžnik 2"/>
          <p:cNvSpPr/>
          <p:nvPr/>
        </p:nvSpPr>
        <p:spPr>
          <a:xfrm>
            <a:off x="323528" y="213285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Aeroflot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partner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whom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Pelikan</a:t>
            </a:r>
            <a:r>
              <a:rPr lang="sk-SK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  <a:r>
              <a:rPr lang="sk-SK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cooperates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Cooperation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Aeroflot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maintained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a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level,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carried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Pelikan</a:t>
            </a:r>
            <a:r>
              <a:rPr lang="sk-SK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constantly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actively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a new marketing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sk-SK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show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investments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marketing </a:t>
            </a:r>
            <a:r>
              <a:rPr lang="sk-SK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k-SK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Pelikan</a:t>
            </a:r>
            <a:r>
              <a:rPr lang="sk-SK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offers</a:t>
            </a:r>
            <a:r>
              <a:rPr lang="sk-SK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sk-SK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more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markets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Slovakian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Hungarian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Polish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Austrian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Czech </a:t>
            </a:r>
            <a:r>
              <a:rPr lang="sk-SK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k-SK" dirty="0" smtClean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k-SK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SU </a:t>
            </a:r>
            <a:r>
              <a:rPr lang="cs-CZ" dirty="0" err="1" smtClean="0">
                <a:latin typeface="+mj-lt"/>
              </a:rPr>
              <a:t>homepage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banners</a:t>
            </a:r>
            <a:r>
              <a:rPr lang="cs-CZ" dirty="0" smtClean="0">
                <a:latin typeface="+mj-lt"/>
              </a:rPr>
              <a:t> on pelikan.sk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197038" cy="244827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5" y="4157015"/>
            <a:ext cx="4201673" cy="2450976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19703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SU </a:t>
            </a:r>
            <a:r>
              <a:rPr lang="cs-CZ" dirty="0" err="1" smtClean="0">
                <a:latin typeface="+mj-lt"/>
              </a:rPr>
              <a:t>homepage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banners</a:t>
            </a:r>
            <a:r>
              <a:rPr lang="cs-CZ" dirty="0" smtClean="0">
                <a:latin typeface="+mj-lt"/>
              </a:rPr>
              <a:t> on pelikan.cz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0" y="1350458"/>
            <a:ext cx="4197038" cy="244827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87" y="1350458"/>
            <a:ext cx="4175670" cy="243580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2" y="4031992"/>
            <a:ext cx="4247599" cy="247776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87" y="4031992"/>
            <a:ext cx="4265837" cy="248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SU </a:t>
            </a:r>
            <a:r>
              <a:rPr lang="cs-CZ" dirty="0" err="1" smtClean="0">
                <a:latin typeface="+mj-lt"/>
              </a:rPr>
              <a:t>homepage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banners</a:t>
            </a:r>
            <a:r>
              <a:rPr lang="cs-CZ" dirty="0" smtClean="0">
                <a:latin typeface="+mj-lt"/>
              </a:rPr>
              <a:t> on pelikan.cz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572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142844" y="71422"/>
            <a:ext cx="6286544" cy="928686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Joint Online advertising</a:t>
            </a:r>
            <a:r>
              <a:rPr lang="sk-SK" dirty="0" smtClean="0">
                <a:latin typeface="+mj-lt"/>
              </a:rPr>
              <a:t> HU - Facebook</a:t>
            </a:r>
            <a:endParaRPr lang="en-US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Овал 4"/>
          <p:cNvSpPr/>
          <p:nvPr/>
        </p:nvSpPr>
        <p:spPr bwMode="auto">
          <a:xfrm>
            <a:off x="323528" y="1772816"/>
            <a:ext cx="4176464" cy="151216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65294" y="1478942"/>
            <a:ext cx="4176464" cy="173403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35" y="2345958"/>
            <a:ext cx="3845049" cy="398237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9" y="2345958"/>
            <a:ext cx="4094815" cy="3933056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28955" y="1478942"/>
            <a:ext cx="1565610" cy="9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3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sk-SK" kern="0" dirty="0" err="1" smtClean="0">
                <a:solidFill>
                  <a:schemeClr val="accent4"/>
                </a:solidFill>
                <a:latin typeface="+mj-lt"/>
              </a:rPr>
              <a:t>July</a:t>
            </a:r>
            <a:r>
              <a:rPr lang="sk-SK" kern="0" dirty="0" smtClean="0">
                <a:solidFill>
                  <a:schemeClr val="accent4"/>
                </a:solidFill>
                <a:latin typeface="+mj-lt"/>
              </a:rPr>
              <a:t> 2018</a:t>
            </a:r>
            <a:endParaRPr lang="en-US" kern="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723718" y="1478942"/>
            <a:ext cx="2277306" cy="9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3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sk-SK" kern="0" dirty="0" smtClean="0">
                <a:solidFill>
                  <a:schemeClr val="accent4"/>
                </a:solidFill>
                <a:latin typeface="+mj-lt"/>
              </a:rPr>
              <a:t>August 2018</a:t>
            </a:r>
            <a:endParaRPr lang="en-US" kern="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10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142844" y="71422"/>
            <a:ext cx="6286544" cy="928686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Joint Online advertising</a:t>
            </a:r>
            <a:r>
              <a:rPr lang="sk-SK" dirty="0" smtClean="0">
                <a:latin typeface="+mj-lt"/>
              </a:rPr>
              <a:t> HU - Facebook</a:t>
            </a:r>
            <a:endParaRPr lang="en-US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Овал 4"/>
          <p:cNvSpPr/>
          <p:nvPr/>
        </p:nvSpPr>
        <p:spPr bwMode="auto">
          <a:xfrm>
            <a:off x="323528" y="1772816"/>
            <a:ext cx="4176464" cy="151216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65294" y="1478942"/>
            <a:ext cx="4176464" cy="173403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976241" y="1478942"/>
            <a:ext cx="2871038" cy="9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3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sk-SK" kern="0" dirty="0" smtClean="0">
                <a:solidFill>
                  <a:schemeClr val="accent4"/>
                </a:solidFill>
                <a:latin typeface="+mj-lt"/>
              </a:rPr>
              <a:t>September 2018</a:t>
            </a:r>
            <a:endParaRPr lang="en-US" kern="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723718" y="1478942"/>
            <a:ext cx="2277306" cy="9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3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sk-SK" kern="0" dirty="0" err="1" smtClean="0">
                <a:solidFill>
                  <a:schemeClr val="accent4"/>
                </a:solidFill>
                <a:latin typeface="+mj-lt"/>
              </a:rPr>
              <a:t>October</a:t>
            </a:r>
            <a:r>
              <a:rPr lang="sk-SK" kern="0" dirty="0" smtClean="0">
                <a:solidFill>
                  <a:schemeClr val="accent4"/>
                </a:solidFill>
                <a:latin typeface="+mj-lt"/>
              </a:rPr>
              <a:t> 2018</a:t>
            </a:r>
            <a:endParaRPr lang="en-US" kern="0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5" y="2310537"/>
            <a:ext cx="3855442" cy="378904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35" y="2310537"/>
            <a:ext cx="4076437" cy="380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142844" y="71422"/>
            <a:ext cx="6286544" cy="928686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Joint Online advertising</a:t>
            </a:r>
            <a:r>
              <a:rPr lang="sk-SK" dirty="0" smtClean="0">
                <a:latin typeface="+mj-lt"/>
              </a:rPr>
              <a:t> HU - Facebook</a:t>
            </a:r>
            <a:endParaRPr lang="en-US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Овал 4"/>
          <p:cNvSpPr/>
          <p:nvPr/>
        </p:nvSpPr>
        <p:spPr bwMode="auto">
          <a:xfrm>
            <a:off x="323528" y="1772816"/>
            <a:ext cx="4176464" cy="151216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65294" y="1478942"/>
            <a:ext cx="4176464" cy="173403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976241" y="1478942"/>
            <a:ext cx="2871038" cy="9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3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sk-SK" kern="0" dirty="0" smtClean="0">
                <a:solidFill>
                  <a:schemeClr val="accent4"/>
                </a:solidFill>
                <a:latin typeface="+mj-lt"/>
              </a:rPr>
              <a:t>November 2018</a:t>
            </a:r>
            <a:endParaRPr lang="en-US" kern="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723718" y="1478942"/>
            <a:ext cx="2448682" cy="9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3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sk-SK" kern="0" dirty="0" smtClean="0">
                <a:solidFill>
                  <a:schemeClr val="accent4"/>
                </a:solidFill>
                <a:latin typeface="+mj-lt"/>
              </a:rPr>
              <a:t>December 2018</a:t>
            </a:r>
            <a:endParaRPr lang="en-US" kern="0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5" y="2312498"/>
            <a:ext cx="4072361" cy="420036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60" y="2287734"/>
            <a:ext cx="4174236" cy="41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HU </a:t>
            </a:r>
            <a:r>
              <a:rPr lang="cs-CZ" dirty="0" err="1" smtClean="0">
                <a:latin typeface="+mj-lt"/>
              </a:rPr>
              <a:t>Facebook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promo</a:t>
            </a:r>
            <a:r>
              <a:rPr lang="cs-CZ" dirty="0" smtClean="0">
                <a:latin typeface="+mj-lt"/>
              </a:rPr>
              <a:t> - </a:t>
            </a:r>
            <a:r>
              <a:rPr lang="cs-CZ" dirty="0" err="1" smtClean="0">
                <a:latin typeface="+mj-lt"/>
              </a:rPr>
              <a:t>Repjegykiraly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" y="1196752"/>
            <a:ext cx="2897530" cy="309634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74" y="1206392"/>
            <a:ext cx="2953724" cy="309634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20552"/>
            <a:ext cx="2910218" cy="3068023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8" y="4077072"/>
            <a:ext cx="4942507" cy="287652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79541"/>
            <a:ext cx="2824864" cy="298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HU </a:t>
            </a:r>
            <a:r>
              <a:rPr lang="cs-CZ" dirty="0" err="1" smtClean="0">
                <a:latin typeface="+mj-lt"/>
              </a:rPr>
              <a:t>newsletter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promo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9AC96-6C6D-4C44-B223-538C990DBED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353284"/>
            <a:ext cx="4104456" cy="463174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53882"/>
            <a:ext cx="4474665" cy="45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25006</TotalTime>
  <Words>117</Words>
  <Application>Microsoft Office PowerPoint</Application>
  <PresentationFormat>Prezentácia na obrazovke (4:3)</PresentationFormat>
  <Paragraphs>49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Оформление по умолчанию</vt:lpstr>
      <vt:lpstr> Report of Marketing activities with sales agent by using marketing funds               </vt:lpstr>
      <vt:lpstr>SU homepage banners on pelikan.sk</vt:lpstr>
      <vt:lpstr>SU homepage banners on pelikan.cz</vt:lpstr>
      <vt:lpstr>SU homepage banners on pelikan.cz</vt:lpstr>
      <vt:lpstr>Joint Online advertising HU - Facebook</vt:lpstr>
      <vt:lpstr>Joint Online advertising HU - Facebook</vt:lpstr>
      <vt:lpstr>Joint Online advertising HU - Facebook</vt:lpstr>
      <vt:lpstr>HU Facebook promo - Repjegykiraly</vt:lpstr>
      <vt:lpstr>HU newsletter promo</vt:lpstr>
      <vt:lpstr>HU newsletter promo</vt:lpstr>
      <vt:lpstr>HU newsletter promo</vt:lpstr>
      <vt:lpstr>SU homepage banners on pelikan.hu</vt:lpstr>
      <vt:lpstr>SU homepage banners on pelikan.hu</vt:lpstr>
      <vt:lpstr>Articles on Repjegykiraly.hu </vt:lpstr>
      <vt:lpstr>Articles on Repjegykiraly.hu </vt:lpstr>
      <vt:lpstr>Articles on Repjegykiraly.hu </vt:lpstr>
      <vt:lpstr>Articles on Repjegykiraly.hu </vt:lpstr>
      <vt:lpstr>Articles on Repjegykiraly.hu </vt:lpstr>
      <vt:lpstr>Comments/ recommendations/summary</vt:lpstr>
    </vt:vector>
  </TitlesOfParts>
  <Company>OAO Aeroflot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Kristina Kovacsova</cp:lastModifiedBy>
  <cp:revision>1960</cp:revision>
  <cp:lastPrinted>2015-05-15T07:50:46Z</cp:lastPrinted>
  <dcterms:created xsi:type="dcterms:W3CDTF">2006-06-30T09:30:15Z</dcterms:created>
  <dcterms:modified xsi:type="dcterms:W3CDTF">2019-02-05T14:41:17Z</dcterms:modified>
</cp:coreProperties>
</file>